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D7F629-0EB3-4192-ADEB-00D9F0284187}">
  <a:tblStyle styleId="{A2D7F629-0EB3-4192-ADEB-00D9F028418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aleway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50741adf3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50741adf3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50741adf3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50741adf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50741adf3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50741adf3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50741adf3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50741adf3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50741adf3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50741adf3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50741adf3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50741adf3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50741adf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50741adf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50741adf3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50741adf3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50741adf3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250741adf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50741adf3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50741adf3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50741adf3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50741adf3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50741adf3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250741adf3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50741adf3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50741adf3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50741adf3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50741adf3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50741adf3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50741adf3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50741adf3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50741adf3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50741adf3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50741adf3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50741adf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50741adf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50741adf3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50741adf3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50741adf3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50741adf3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Relationship Id="rId6" Type="http://schemas.openxmlformats.org/officeDocument/2006/relationships/image" Target="../media/image23.jpg"/><Relationship Id="rId7" Type="http://schemas.openxmlformats.org/officeDocument/2006/relationships/image" Target="../media/image22.jpg"/><Relationship Id="rId8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16.png"/><Relationship Id="rId5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3.png"/><Relationship Id="rId6" Type="http://schemas.openxmlformats.org/officeDocument/2006/relationships/image" Target="../media/image11.jpg"/><Relationship Id="rId7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Menstrual</a:t>
            </a:r>
            <a:r>
              <a:rPr lang="en"/>
              <a:t> Pain Garment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P: Hannah Bagshaw, Michael Corbi, Erin Hanlon and Andrew Mister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Design</a:t>
            </a:r>
            <a:endParaRPr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729325" y="2078875"/>
            <a:ext cx="3667500" cy="27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Pressure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Shorts made of compressive fabric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Compressive waistband with velcro 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Heat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Removable heating pad with 3 settings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Absorbency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 Removable velcro pad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Overall Design Components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Inside pocket for heating location adjustability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Side pocket for battery storage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9725" y="1321950"/>
            <a:ext cx="1716026" cy="83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2399" y="2312900"/>
            <a:ext cx="1450674" cy="103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7305124" y="3144726"/>
            <a:ext cx="785225" cy="149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6888" y="1318650"/>
            <a:ext cx="2107081" cy="32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4515338" y="4564975"/>
            <a:ext cx="1870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Final Design rendering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6762625" y="4441675"/>
            <a:ext cx="187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Top to bottom: Velcro Waistband, </a:t>
            </a:r>
            <a:r>
              <a:rPr lang="en" sz="800">
                <a:latin typeface="Lato"/>
                <a:ea typeface="Lato"/>
                <a:cs typeface="Lato"/>
                <a:sym typeface="Lato"/>
              </a:rPr>
              <a:t>Absorbent</a:t>
            </a:r>
            <a:r>
              <a:rPr lang="en" sz="800">
                <a:latin typeface="Lato"/>
                <a:ea typeface="Lato"/>
                <a:cs typeface="Lato"/>
                <a:sym typeface="Lato"/>
              </a:rPr>
              <a:t> Pad, Heating Pad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Prototyping and Testing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</a:t>
            </a:r>
            <a:endParaRPr/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745" y="1969313"/>
            <a:ext cx="1424276" cy="106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99" y="1793724"/>
            <a:ext cx="1064525" cy="141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69587" y="3453213"/>
            <a:ext cx="1552799" cy="116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2900" y="3259100"/>
            <a:ext cx="2274125" cy="170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7">
            <a:alphaModFix/>
          </a:blip>
          <a:srcRect b="0" l="0" r="0" t="8991"/>
          <a:stretch/>
        </p:blipFill>
        <p:spPr>
          <a:xfrm rot="5400000">
            <a:off x="5661988" y="1850663"/>
            <a:ext cx="2620650" cy="317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28225" y="1793701"/>
            <a:ext cx="1064525" cy="141939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/>
          <p:nvPr/>
        </p:nvSpPr>
        <p:spPr>
          <a:xfrm>
            <a:off x="4108675" y="3158150"/>
            <a:ext cx="10644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Troubleshooting</a:t>
            </a:r>
            <a:endParaRPr/>
          </a:p>
        </p:txBody>
      </p:sp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Conduction over large enough area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Pad not absorbing</a:t>
            </a:r>
            <a:endParaRPr sz="1500"/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b="20748" l="0" r="0" t="24039"/>
          <a:stretch/>
        </p:blipFill>
        <p:spPr>
          <a:xfrm>
            <a:off x="1327350" y="3411100"/>
            <a:ext cx="1761827" cy="129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4">
            <a:alphaModFix/>
          </a:blip>
          <a:srcRect b="0" l="0" r="48315" t="0"/>
          <a:stretch/>
        </p:blipFill>
        <p:spPr>
          <a:xfrm>
            <a:off x="4767475" y="1548425"/>
            <a:ext cx="1556500" cy="30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943263" y="1929137"/>
            <a:ext cx="3045724" cy="22843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/>
        </p:nvSpPr>
        <p:spPr>
          <a:xfrm>
            <a:off x="5154825" y="1148225"/>
            <a:ext cx="78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OLD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6975475" y="1148225"/>
            <a:ext cx="9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NEW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Commissioning</a:t>
            </a:r>
            <a:r>
              <a:rPr lang="en"/>
              <a:t> and Testing</a:t>
            </a:r>
            <a:endParaRPr/>
          </a:p>
        </p:txBody>
      </p:sp>
      <p:sp>
        <p:nvSpPr>
          <p:cNvPr id="196" name="Google Shape;196;p26"/>
          <p:cNvSpPr txBox="1"/>
          <p:nvPr>
            <p:ph idx="1" type="body"/>
          </p:nvPr>
        </p:nvSpPr>
        <p:spPr>
          <a:xfrm>
            <a:off x="729450" y="2078875"/>
            <a:ext cx="7688700" cy="14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Quality Control</a:t>
            </a:r>
            <a:r>
              <a:rPr lang="en"/>
              <a:t> - Functionality of parts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Completion </a:t>
            </a:r>
            <a:r>
              <a:rPr lang="en"/>
              <a:t>- Proper placement &amp; tightness of parts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Pre-</a:t>
            </a:r>
            <a:r>
              <a:rPr b="1" lang="en"/>
              <a:t>Commissioning</a:t>
            </a:r>
            <a:r>
              <a:rPr lang="en"/>
              <a:t> - Battery is charged and alignment of waistband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Commissioning</a:t>
            </a:r>
            <a:r>
              <a:rPr lang="en"/>
              <a:t> - Turn on battery &amp; size/location of components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Testing</a:t>
            </a:r>
            <a:r>
              <a:rPr lang="en"/>
              <a:t> - Scope requirements</a:t>
            </a:r>
            <a:endParaRPr/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513" y="3553976"/>
            <a:ext cx="6586975" cy="13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350" y="1406975"/>
            <a:ext cx="248602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Test Results</a:t>
            </a:r>
            <a:endParaRPr/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Applies Pressure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Average voltage 2.12 V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2.12 V →  0.615 inHg = 0.302 psi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Applies Heating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 3 settings, </a:t>
            </a:r>
            <a:r>
              <a:rPr lang="en"/>
              <a:t>shut off</a:t>
            </a:r>
            <a:r>
              <a:rPr lang="en"/>
              <a:t> successful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Absorbency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1.35 fl oz, no leaks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Adjustable Temperature and Pressure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Button, Velcro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Reusable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Electrical Removed</a:t>
            </a:r>
            <a:endParaRPr/>
          </a:p>
        </p:txBody>
      </p:sp>
      <p:sp>
        <p:nvSpPr>
          <p:cNvPr id="205" name="Google Shape;205;p27"/>
          <p:cNvSpPr txBox="1"/>
          <p:nvPr/>
        </p:nvSpPr>
        <p:spPr>
          <a:xfrm>
            <a:off x="4307975" y="1839700"/>
            <a:ext cx="441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625" y="1779825"/>
            <a:ext cx="3944099" cy="28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Reconciliation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vs. Actual Cost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endParaRPr/>
          </a:p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729450" y="2352650"/>
            <a:ext cx="7688700" cy="19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Steady State Relay, Wires, &amp; Buttons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Pads, Balloons, &amp; Temperature Fuse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Under Budget</a:t>
            </a:r>
            <a:endParaRPr/>
          </a:p>
        </p:txBody>
      </p:sp>
      <p:graphicFrame>
        <p:nvGraphicFramePr>
          <p:cNvPr id="218" name="Google Shape;218;p29"/>
          <p:cNvGraphicFramePr/>
          <p:nvPr/>
        </p:nvGraphicFramePr>
        <p:xfrm>
          <a:off x="4848850" y="73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{A2D7F629-0EB3-4192-ADEB-00D9F0284187}</a:tableStyleId>
              </a:tblPr>
              <a:tblGrid>
                <a:gridCol w="1553025"/>
                <a:gridCol w="1213300"/>
                <a:gridCol w="1213300"/>
              </a:tblGrid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Budget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Actual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Ski Boot Warmer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Compression Shorts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Compression Straps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 Sensor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Arduino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Steady State Relay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Wires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Buttons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Velcro Strips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Compression Fabric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Temperature Fuse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Balloons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Replacement Pads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Subtotal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$423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$443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Contingency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$460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$443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Determinations and </a:t>
            </a:r>
            <a:r>
              <a:rPr lang="en"/>
              <a:t>Recommendations</a:t>
            </a:r>
            <a:endParaRPr/>
          </a:p>
        </p:txBody>
      </p:sp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Majority of scope and objectives met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Bulge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Improvements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Soldering of wiring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Improved temperature control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Full implementation of all safety features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Alternate use: post-birth</a:t>
            </a:r>
            <a:endParaRPr sz="1400"/>
          </a:p>
        </p:txBody>
      </p:sp>
      <p:pic>
        <p:nvPicPr>
          <p:cNvPr id="230" name="Google Shape;2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400" y="1944550"/>
            <a:ext cx="2529750" cy="25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Introduction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Design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Prototype and Testing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Cost Reconciliation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Conclusion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36" name="Google Shape;236;p32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Advisor: Prof. Michael Simard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HazOp Reviewers: Dr. Ani Ural, Dr. Jens Karlsson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Consultants: Dr. Garrett Clayton, Prof. George Simmons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42" name="Google Shape;242;p33"/>
          <p:cNvSpPr txBox="1"/>
          <p:nvPr>
            <p:ph idx="1" type="body"/>
          </p:nvPr>
        </p:nvSpPr>
        <p:spPr>
          <a:xfrm>
            <a:off x="729450" y="1853850"/>
            <a:ext cx="7688700" cy="31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Amazon ICEWRAPS Instant Perineal Cold Pack. Accessed April 20, 2022. https://www.amazon.com/ICEWRAPS-Instant-Perineal-Reusable-Bundle/dp/B09NBFJ5XQ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“Researchers Test Heating Pads as Home Remedy for Menstrual Pain.” WebMD, WebMD, 26 Mar. 2001, www.webmd.com/women/news/20010326/researchers-test-heating-pads-as-home-remedy-for-menstrual-pain.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“Uterus.” Encyclopædia Britannica. Encyclopædia Britannica, inc. Accessed September 13, 2021. https://www.britannica.com/science/uterus.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Lijing, Wang, Martin Felder, and Jackie Y Cai. “Study of Properties of Medical Compression Fabrics.” Journal of Fiber Bioengineering &amp; Informatics 4, no. 1 (2011): 15–22. https://doi.org/10.3993.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YIFASHIONBABY Reusable Sanitary Pads. Accessed September 13, 2021. http://www.yifashionbaby.com/sanitary-pads/yifashionbaby-bamboo-charcoal-reusable-cloth-sanitary-pads-napkins-for-women-daytime-overnight-5-pack-3-sizesml-yw19.html.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Holland, Kimberly. “How Much Blood Do You Lose on Your Period?” Healthline. Healthline Media, May 30, 2018. https://www.healthline.com/health/how-much-blood-do-you-lose-on-your-period#causes-of-heavy-bleeding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“Women's Bottoms Size Chart.” Nike.com. Accessed September 13, 2021.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Song, Guowen, R. Barker, D. R. Grimes, and D. Thompson. “Comparison of Methods Used to Predict the Burn Injuries in Tests of Thermal Protective Fabrics.” Journal of ASTM International, 2, No. 2 (February 2005) https://doi.org/10.1520/JAI12117.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the Team</a:t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897600" y="2295350"/>
            <a:ext cx="1143000" cy="1143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2966200" y="2295350"/>
            <a:ext cx="1143000" cy="1143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5034788" y="2295350"/>
            <a:ext cx="1143000" cy="1143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7103400" y="2295350"/>
            <a:ext cx="1143000" cy="1143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644400" y="3649900"/>
            <a:ext cx="164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Hannah Bagshaw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2713000" y="3649900"/>
            <a:ext cx="164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Michael Corbi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4781600" y="3649900"/>
            <a:ext cx="164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Erin Hanlon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6850200" y="3649900"/>
            <a:ext cx="164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Andrew Mister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(Stakeholder)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3989" l="-174949" r="130649" t="-3990"/>
          <a:stretch/>
        </p:blipFill>
        <p:spPr>
          <a:xfrm>
            <a:off x="897600" y="2009450"/>
            <a:ext cx="1143000" cy="114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600" y="2295350"/>
            <a:ext cx="1143000" cy="114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3400" y="2295350"/>
            <a:ext cx="1143000" cy="114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4800" y="2295350"/>
            <a:ext cx="1143000" cy="114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6200" y="2295350"/>
            <a:ext cx="1143000" cy="1143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Background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729325" y="2078875"/>
            <a:ext cx="3782400" cy="29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ts val="1300"/>
              <a:buChar char="●"/>
            </a:pPr>
            <a:r>
              <a:rPr lang="en">
                <a:solidFill>
                  <a:srgbClr val="4D5156"/>
                </a:solidFill>
              </a:rPr>
              <a:t>Engineering Entrepreneurship Summer </a:t>
            </a:r>
            <a:r>
              <a:rPr lang="en">
                <a:solidFill>
                  <a:srgbClr val="4D5156"/>
                </a:solidFill>
              </a:rPr>
              <a:t>Institute</a:t>
            </a:r>
            <a:r>
              <a:rPr lang="en">
                <a:solidFill>
                  <a:srgbClr val="4D5156"/>
                </a:solidFill>
              </a:rPr>
              <a:t> 2019</a:t>
            </a:r>
            <a:endParaRPr>
              <a:solidFill>
                <a:srgbClr val="4D5156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ts val="1100"/>
              <a:buChar char="○"/>
            </a:pPr>
            <a:r>
              <a:rPr lang="en">
                <a:solidFill>
                  <a:srgbClr val="4D5156"/>
                </a:solidFill>
              </a:rPr>
              <a:t>Valiant</a:t>
            </a:r>
            <a:endParaRPr>
              <a:solidFill>
                <a:srgbClr val="4D5156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ts val="1300"/>
              <a:buChar char="●"/>
            </a:pPr>
            <a:r>
              <a:rPr lang="en">
                <a:solidFill>
                  <a:srgbClr val="4D5156"/>
                </a:solidFill>
              </a:rPr>
              <a:t>Value Proposition: </a:t>
            </a:r>
            <a:endParaRPr>
              <a:solidFill>
                <a:srgbClr val="4D5156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ts val="1100"/>
              <a:buChar char="○"/>
            </a:pPr>
            <a:r>
              <a:rPr lang="en">
                <a:solidFill>
                  <a:srgbClr val="4D5156"/>
                </a:solidFill>
              </a:rPr>
              <a:t>“</a:t>
            </a:r>
            <a:r>
              <a:rPr lang="en">
                <a:solidFill>
                  <a:srgbClr val="4D5156"/>
                </a:solidFill>
              </a:rPr>
              <a:t>Valiant helps women who want to get their livelihood back by alleviating menstruation pain and promoting comfortability.”</a:t>
            </a:r>
            <a:endParaRPr>
              <a:solidFill>
                <a:srgbClr val="4D5156"/>
              </a:solidFill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113" y="1081525"/>
            <a:ext cx="1596994" cy="119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5500" y="1111675"/>
            <a:ext cx="1381050" cy="113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6148" y="2373525"/>
            <a:ext cx="4147674" cy="23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Scope</a:t>
            </a:r>
            <a:endParaRPr/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729450" y="2078875"/>
            <a:ext cx="3267600" cy="27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Major Ideas: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Heating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Compression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Absorption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Concealability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Engineering Principles: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PID + Heat</a:t>
            </a:r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225" y="1207550"/>
            <a:ext cx="3888925" cy="35443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Design Ideas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5506050" y="2056950"/>
            <a:ext cx="2911800" cy="26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Ideas </a:t>
            </a:r>
            <a:r>
              <a:rPr lang="en"/>
              <a:t>curated</a:t>
            </a:r>
            <a:r>
              <a:rPr lang="en"/>
              <a:t> by team members, advisors, and HazOp reviewers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Decision Matrix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Each idea is weight in a number of </a:t>
            </a:r>
            <a:r>
              <a:rPr lang="en"/>
              <a:t>relevant</a:t>
            </a:r>
            <a:r>
              <a:rPr lang="en"/>
              <a:t> </a:t>
            </a:r>
            <a:r>
              <a:rPr lang="en"/>
              <a:t>categories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Each </a:t>
            </a:r>
            <a:r>
              <a:rPr lang="en"/>
              <a:t>category</a:t>
            </a:r>
            <a:r>
              <a:rPr lang="en"/>
              <a:t> has a weight of importance to the scope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Highlighted ideas are chosen to be carried on to the final design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853850"/>
            <a:ext cx="4636715" cy="30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Principles and Concerns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Temperature</a:t>
            </a:r>
            <a:r>
              <a:rPr lang="en"/>
              <a:t> of heating component to </a:t>
            </a:r>
            <a:r>
              <a:rPr lang="en"/>
              <a:t>relieve</a:t>
            </a:r>
            <a:r>
              <a:rPr lang="en"/>
              <a:t> cramping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Henrique’s</a:t>
            </a:r>
            <a:r>
              <a:rPr lang="en"/>
              <a:t> burn </a:t>
            </a:r>
            <a:r>
              <a:rPr lang="en"/>
              <a:t>integral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Pennes’ bio-heat equation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PID Loop Heat </a:t>
            </a:r>
            <a:r>
              <a:rPr lang="en"/>
              <a:t>safeguard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Temperature sensor installed to control the level of heat that reaches the skin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Compression safety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rgbClr val="4D5156"/>
                </a:solidFill>
              </a:rPr>
              <a:t>Value of 0.29</a:t>
            </a:r>
            <a:r>
              <a:rPr lang="en">
                <a:solidFill>
                  <a:srgbClr val="4D5156"/>
                </a:solidFill>
                <a:highlight>
                  <a:srgbClr val="FFFFFF"/>
                </a:highlight>
              </a:rPr>
              <a:t>±</a:t>
            </a:r>
            <a:r>
              <a:rPr lang="en">
                <a:solidFill>
                  <a:srgbClr val="4D5156"/>
                </a:solidFill>
              </a:rPr>
              <a:t>0.04 psi is the ideal pressure value to ensure safety of the user</a:t>
            </a:r>
            <a:endParaRPr>
              <a:solidFill>
                <a:srgbClr val="4D5156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ts val="1300"/>
              <a:buChar char="●"/>
            </a:pPr>
            <a:r>
              <a:rPr lang="en">
                <a:solidFill>
                  <a:srgbClr val="4D5156"/>
                </a:solidFill>
              </a:rPr>
              <a:t>Safety</a:t>
            </a:r>
            <a:r>
              <a:rPr lang="en">
                <a:solidFill>
                  <a:srgbClr val="4D5156"/>
                </a:solidFill>
              </a:rPr>
              <a:t> and sanitation of removable pads</a:t>
            </a:r>
            <a:endParaRPr>
              <a:solidFill>
                <a:srgbClr val="4D5156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ts val="1100"/>
              <a:buChar char="○"/>
            </a:pPr>
            <a:r>
              <a:rPr lang="en">
                <a:solidFill>
                  <a:srgbClr val="4D5156"/>
                </a:solidFill>
              </a:rPr>
              <a:t>Product FDA approved via 501(k) approval process</a:t>
            </a:r>
            <a:endParaRPr>
              <a:solidFill>
                <a:srgbClr val="4D515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